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23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136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93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82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7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98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36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0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654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6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15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C6723-5F42-4F16-AFA7-0128881809D6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5E8CE-A64C-49BC-BCBD-5735B6228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1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Venous reports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22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6900" y="260846"/>
            <a:ext cx="44323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SFV.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Pop 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SPJ.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SSV is successfully occluded shortly from the origin.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SSV incompetent tributaries track to the medial calf, then back to the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postero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-medial distal calf to the site of the scab.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3700" y="92551"/>
            <a:ext cx="3103638" cy="658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926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8900" y="330200"/>
            <a:ext cx="2667000" cy="6121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" y="117693"/>
            <a:ext cx="6096000" cy="57554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DVT in the common femoral vein,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profunda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 origin, femoral vein, popliteal vein, posterior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veins, peroneal veins, anterior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veins, gastrocnemius veins and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soleal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veins.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SSV.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incompetent tributaries identified.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thrombophlebitis.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50137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600" y="-5417"/>
            <a:ext cx="6096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Significantly incompetent SFV and Pop 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SPJ and LSV.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The LSV in the thigh is straight, in the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facia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and a reasonable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, however contains partial thrombus from the mid to distal thigh.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An incompetent LSV tributary branches to the proximal SSV. Partial thrombophlebitis in the mid SSV.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Several incompetent perforators contributing to the distal superficial reflux.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Partial thrombophlebitis seen in various LSV tributaries.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recurrent SFJ (patient reports high tie of the SFJ).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The LSV in the thigh contains partial thrombophlebitis.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tracks in and out it's native position in the fascia as it tracks to the distal calf, with further partial thrombophlebitis seen in the LSV and tributaries.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No SPJ identified. Competent proximal SSV.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mid SSV, fed from an incompetent perforator.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613241"/>
            <a:ext cx="4143667" cy="562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50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0" y="415647"/>
            <a:ext cx="6096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proximal SSV.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Low velocity long duration reflux in the mid-distal calf SSV, fed from an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antegrade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refluxing incompetent tributary which appears to originate from the area beneath the ulcer.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Unable to identify the source of the incompetent tributary due position beneath the ulcer.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incompetent perforators identified.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4100" y="88900"/>
            <a:ext cx="3106592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72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20" y="194943"/>
            <a:ext cx="6096000" cy="60939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VENOUS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BILATERALLY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SSV. 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No incompetent tributaries or perforators identified.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ARTERIAL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distal PTA and ATA bilaterally, excluding any significant proximal arterial disease.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Toe pressures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Right first toe: 94 mmHg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Left first toe: 112 mmHg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6100" y="194943"/>
            <a:ext cx="49403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75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0" y="317649"/>
            <a:ext cx="6096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recurrent SFJ which causes reflux down a tortuous medial thigh tributary.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 large incompetent SFV perforator contributes to the thigh reflux.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medial thigh reflux distributes predominantly between two tracks, one on the anterolateral calf, and the second down the medial calf.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Occlusive thrombophlebitis in the mid-distal medial calf tributary.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proximal SSV. Grossly incompetent mid to distal calf SSV fed from a large incompetent perforator.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4300" y="95205"/>
            <a:ext cx="2966227" cy="669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99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" y="140861"/>
            <a:ext cx="6096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One of the bifid SFV and Pop Vs is significantly (1-2 seconds) incompetent.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Competent second bifid SFV and Pop V.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LSV.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LSV in the proximal thigh becomes spontaneously incompetent (1-2 seconds).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LSV in the thigh is straight, in the fascia and a reasonable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throughout.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leaves in the distal calf to an adjacent incompetent tributary which leads to the ulcer site.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SSV.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SFV </a:t>
            </a: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with the reflux</a:t>
            </a:r>
            <a:r>
              <a:rPr lang="en-US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 leaving in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mid-distal thigh via an incompetent perforator.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Pop V competent.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 in the proximal to mid thigh.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000">
                <a:solidFill>
                  <a:srgbClr val="000000"/>
                </a:solidFill>
                <a:latin typeface="Arial" panose="020B0604020202020204" pitchFamily="34" charset="0"/>
              </a:rPr>
              <a:t>distal </a:t>
            </a:r>
            <a:r>
              <a:rPr lang="en-US" sz="1000" smtClean="0">
                <a:solidFill>
                  <a:srgbClr val="000000"/>
                </a:solidFill>
                <a:latin typeface="Arial" panose="020B0604020202020204" pitchFamily="34" charset="0"/>
              </a:rPr>
              <a:t>thigh LSV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becomes grossly incompetent, fed from the large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incompetent perforator.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LSV in the distal thigh is straight, in the fascia and a reasonable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. The LSV in the mid thigh is small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(2.5 mm).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tracks to an adjacent incompetent tributary which tracks to the ulcer site.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and small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SSV.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400" y="16302"/>
            <a:ext cx="49657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98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i="1" dirty="0">
                <a:solidFill>
                  <a:srgbClr val="000000"/>
                </a:solidFill>
                <a:latin typeface="Arial" panose="020B0604020202020204" pitchFamily="34" charset="0"/>
              </a:rPr>
              <a:t>Slightly challenging assessment due to considerable patient anxiety.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SFJ and LSV.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LSV is straight, a reasonable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and in the fascia to the mid-distal thigh.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is distributed via medial and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antero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-lateral calf tributaries.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antero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-lateral calf tributaries lead directly to the small distal lateral calf ulcer.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SSV.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4601" y="123607"/>
            <a:ext cx="2672334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684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100" y="335846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Competent proximal and mid SFV.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distal SFV and Pop 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LSV in the thigh occluded as per previous RFA ablation.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There is an incompetent tributary arising in the distal thigh LSV which tracks down the medial calf and to the distal SSV.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proximal SSV. Incompetent distal SSV fed from the LSV tributary.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1100" y="362655"/>
            <a:ext cx="4045348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95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700" y="216049"/>
            <a:ext cx="6096000" cy="60939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5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5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Competent SFV. 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Bifid Pop V. One of the bifid Pop V is patent and competent throughout. The second bifid Pop V contains partial thrombus and is borderline (0.5-1 second) incompetent distally.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proximal SSV.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Partial thrombus in the mid-distal SSV which is grossly incompetent.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Occluded distal SSV.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A complex network of connections seen in the competent perforator in the mid calf, adjacent to the SSV.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6000" y="216049"/>
            <a:ext cx="2427497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4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237" y="86464"/>
            <a:ext cx="408431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SFJ and AASV.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AASV is straight, in the fascia and a reasonable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to the proximal-mid thigh before it becomes tortuous and joins the LSV in the mid thigh.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distributes down the medial and anterior calf.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</a:t>
            </a:r>
            <a:r>
              <a:rPr lang="en-GB" sz="1300" dirty="0" smtClean="0">
                <a:solidFill>
                  <a:srgbClr val="000000"/>
                </a:solidFill>
                <a:latin typeface="Arial" panose="020B0604020202020204" pitchFamily="34" charset="0"/>
              </a:rPr>
              <a:t>SSV proximally. The SSV becomes incompetent in the mid calf via the medial calf tributaries.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3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8525" y="15799"/>
            <a:ext cx="3286211" cy="662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096000" cy="69249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 in the thigh.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LSV becomes focally incompetent (1-2 seconds) in the proximal calf, with the reflux returning to the deep via a competent perforator in the mid calf.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proximal SSV.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mid calf SSV is incompetent, fed from an incompetent perforator and a focally incompetent tributary. 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 Unable to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visualise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the distal LSV due the presence of the ulcer.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SSV is mostly occluded.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A small incompetent perforator noted on the distal lateral calf which feeds an incompetent tributary.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No further incompetent tributaries or perforators seen.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9600" y="0"/>
            <a:ext cx="50165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29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0" y="154444"/>
            <a:ext cx="44323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SFJ and LSV.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LSV is straight, in the fascia and a reasonable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throughout the thigh.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SSV.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2000" y="101600"/>
            <a:ext cx="2620271" cy="6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07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59055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common femoral vein with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DVT in the common femoral vein,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profunda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 origin, femoral vein, popliteal vein, posterior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veins, peroneal veins, anterior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veins, gastrocnemius veins and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soleal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 veins.</a:t>
            </a: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SSV appears to be grossly incompetent, fed from a focally incompetent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giacomini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vein.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SSV reflux tracks directly to the site of ulceration.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Arterial spot checks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Pulsatile biphasic waveforms in the distal ATA and PTA.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000" y="123607"/>
            <a:ext cx="2689027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75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800" y="0"/>
            <a:ext cx="107061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59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096000" cy="70173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Competent SFJ. Grossly incompetent LSV shortly from the origin.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LSV in the thigh is straight, in the fascia and a reasonable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throughout.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truncal reflux leaves the LSV in the distal thigh, entering a small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tributary which tracks to a competent perforator. Competent calf LSV.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Some chronic webbing seen in the LSV in the distal thigh.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SSV.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5300" y="0"/>
            <a:ext cx="2657531" cy="68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888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600" y="0"/>
            <a:ext cx="6096000" cy="70173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Competent SFV.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in the proximal Pop V, leaving the Pop V via the SPJ.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Distal Pop V competent.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SPJ and SSV.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SSV is straight, in the fascia and a reasonable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 to the mid calf, where the LSV becomes incompetent, fed from an incompetent perforator.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3800" y="139700"/>
            <a:ext cx="2713160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76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3700" y="117693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 until the distal calf, where the distal LSV becomes significantly (1-2 second reflux) incompetent via an incompetent perforator.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SSV.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Arterial spot checks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First toe pressure: 106 mmHg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hyperaemic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distal PTA, Pero A and ATA.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7500" y="117693"/>
            <a:ext cx="2436487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71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249346"/>
            <a:ext cx="368617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SFV and Pop V.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A significant volume of deep reflux leaves via the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SPJ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into the grossly incompetent SSV.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A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distal calf SSV incompetent tributary tracks to the medial calf and distal calf LSV, with reflux directed towards the dorsal foot ulcer.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The SSV is straight, in the fascia and a reasonable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throughout.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 to the distal calf, where it becomes incompetent via an SSV incompetent tributary.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1600" y="420913"/>
            <a:ext cx="28187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8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24114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IVC patent.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9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9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Challenging views of the CIV and EIV however appears patent. Unable to confidently exclude partial thrombus.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Pulsatile flow in the CFV, with a mild-moderate 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</a:rPr>
              <a:t>response 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to respiration.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Competent SFV and Pop V.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Grossly recurrent SFJ with the medial thigh and calf tributaries running to the site of ulceration.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Partial thrombus in the tortuous </a:t>
            </a:r>
            <a:r>
              <a:rPr lang="en-US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postero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-medial thigh tributary.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SSV.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A large incompetent perforator on the posterior proximal calf directs reflux down the calf which ultimately tracks to the medial malleolus ulcer.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9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9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Challenging views of the proximal CIV but appears patent.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Unable to </a:t>
            </a:r>
            <a:r>
              <a:rPr lang="en-US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visualise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 the mid CIV to the mid EIV due to bowel gas.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Patent distal EIV.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Pulsatile flow in the CFV, with a mild-moderate 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</a:rPr>
              <a:t>response 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to respiration.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Moderate reflux in one of the bifid femoral veins and Pop V, leaving via an incompetent SPJ. Grossly incompetent SSV.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The second bifid femoral and Pop V 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</a:rPr>
              <a:t>are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competent.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Grossly recurrent SFJ with the medial thigh and calf tributaries running to the site of ulceration.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Incompetent perforators in the medial calf which contributes to distal reflux.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900" b="1" dirty="0">
                <a:solidFill>
                  <a:srgbClr val="000000"/>
                </a:solidFill>
                <a:latin typeface="Arial" panose="020B0604020202020204" pitchFamily="34" charset="0"/>
              </a:rPr>
              <a:t>TOE PRESSURES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9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Right first toe: Incompressible (&gt;210 mmHg). Pulsatile </a:t>
            </a:r>
            <a:r>
              <a:rPr lang="en-US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distal PTA and ATA.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Left first toe: Incompressible (&gt;200 mmHg). Pulsatile </a:t>
            </a:r>
            <a:r>
              <a:rPr lang="en-US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9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distal PTA and ATA.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2286" y="300381"/>
            <a:ext cx="4388515" cy="6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9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4171" y="239661"/>
            <a:ext cx="6096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SFJ and LSV.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LSV is straight, in the fascia and a reasonable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to the mid thigh, where it becomes tortuous and tracks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postero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-medially down the thigh and calf.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LSV tributaries also track to the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postero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-medial and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postero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-lateral calf.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SSV.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Incompetent perforator in the medial calf contributing to distal reflux.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5429" y="406399"/>
            <a:ext cx="2638227" cy="629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8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65755"/>
            <a:ext cx="6096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 until the distal calf, where it becomes grossly incompetent fed from an adjacent incompetent perforator.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SSV.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SFJ. The LSV becomes grossly incompetent at it's origin, fed from an unidentified proximal pelvic source.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LSV in the thigh is straight, in the fascia and a reasonable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throughout.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leaves via an anterior calf incompetent tributary in the proximal calf.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calf LSV is competent.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No SPJ. Competent SSV to the distal calf, where it becomes borderline incompetent, fed from an incompetent perforator.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3100" y="165755"/>
            <a:ext cx="4723242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92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096000" cy="66941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No DVT in the common femoral vein,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profunda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 origin, femoral vein, popliteal vein, posterior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veins, peroneal veins, anterior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veins, gastrocnemius veins and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soleal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veins.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SFJ and LSV to the mid-distal thigh.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The LSV is straight, in the fascia and a reasonable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before leaving the fascia in the mid-distal thigh.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The LSV reflux tracks down the medial thigh and calf via an incompetent tributary.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Competent SPJ and SSV.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No evidence of DVI.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No DVT in the common femoral vein,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profunda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 origin, femoral vein, popliteal vein, posterior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veins, peroneal veins, anterior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veins, gastrocnemius veins and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soleal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 veins.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SFJ and AASV.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The AASV is straight, in the fascia and a reasonable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for approximately 6-8 cm, before leaving the fascia and tracking down the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antero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-lateral thigh.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Competent LSV and SSV.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3900" y="438770"/>
            <a:ext cx="4205991" cy="5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72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0" y="327253"/>
            <a:ext cx="47117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IVC patent.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CIV due to bowel gas and small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vessel, therefore unable to confirm if flow present.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No flow seen in the EIV, consistent with the previously reported occluded vessel.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Despite this, phasic flow in the CFV remains, with chronic webbing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Patent PFV origin, SFV and Pop V. Chronic webbing seen in the proximal SFV.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Moderate (1-2 seconds) reflux in the SFV and Pop 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Competent SFJ and LSV.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and highly tortuous anterior accessory saphenous vein, which tracks down the anterior thigh and calf to the proximal site of ulceration.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Chronic webbing seen in the proximal AASV.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No SPJ identified. Competent SSV.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Unable to identify any incompetent perforators or tributaries feeding the medial ankle ulcer.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3300" y="177800"/>
            <a:ext cx="2056707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73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" y="185152"/>
            <a:ext cx="6096000" cy="58939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Phasic flow in the CFV responding to respiration.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Competent proximal and mid SFV.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distal SFV and Pop V.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Grossly incompetent recurrent SFJ feeding small incompetent tributaries that track to the medial and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antero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-lateral thigh.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Absent LSV in the proximal thigh (history of previous surgery).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LSV present in the mid to distal thigh is mildly tortuous, in the fascia and a reasonable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(4 mm and 10 mm in the mid and distal thigh respectively).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LSV leaves the fascia in the proximal </a:t>
            </a:r>
            <a:r>
              <a:rPr lang="en-US" sz="1300" dirty="0" smtClean="0">
                <a:solidFill>
                  <a:srgbClr val="000000"/>
                </a:solidFill>
                <a:latin typeface="Arial" panose="020B0604020202020204" pitchFamily="34" charset="0"/>
              </a:rPr>
              <a:t>calf 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and tortuously tracks down the medial </a:t>
            </a:r>
            <a:r>
              <a:rPr lang="en-US" sz="1300" dirty="0" smtClean="0">
                <a:solidFill>
                  <a:srgbClr val="000000"/>
                </a:solidFill>
                <a:latin typeface="Arial" panose="020B0604020202020204" pitchFamily="34" charset="0"/>
              </a:rPr>
              <a:t>calf and 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to the distal SSV.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No SPJ identified. Competent proximal SSV, becoming grossly incompetent distally.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An incompetent perforator in the distal medial calf contributing to reflux.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3400" y="221248"/>
            <a:ext cx="2842796" cy="663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21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3266</Words>
  <Application>Microsoft Office PowerPoint</Application>
  <PresentationFormat>Widescreen</PresentationFormat>
  <Paragraphs>620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Venous reports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CUH (Cambridge University Hospital)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Venous reports</dc:title>
  <dc:creator>Ward, Ryan</dc:creator>
  <cp:lastModifiedBy>Ward, Ryan</cp:lastModifiedBy>
  <cp:revision>37</cp:revision>
  <dcterms:created xsi:type="dcterms:W3CDTF">2021-02-03T11:34:08Z</dcterms:created>
  <dcterms:modified xsi:type="dcterms:W3CDTF">2021-02-10T13:08:37Z</dcterms:modified>
</cp:coreProperties>
</file>